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98" r:id="rId7"/>
    <p:sldId id="299" r:id="rId8"/>
    <p:sldId id="262" r:id="rId9"/>
    <p:sldId id="288" r:id="rId10"/>
    <p:sldId id="263" r:id="rId11"/>
    <p:sldId id="264" r:id="rId12"/>
    <p:sldId id="289" r:id="rId13"/>
    <p:sldId id="265" r:id="rId14"/>
    <p:sldId id="266" r:id="rId15"/>
    <p:sldId id="290" r:id="rId16"/>
    <p:sldId id="267" r:id="rId17"/>
    <p:sldId id="268" r:id="rId18"/>
    <p:sldId id="291" r:id="rId19"/>
    <p:sldId id="300" r:id="rId20"/>
    <p:sldId id="269" r:id="rId21"/>
    <p:sldId id="270" r:id="rId22"/>
    <p:sldId id="292" r:id="rId23"/>
    <p:sldId id="271" r:id="rId24"/>
    <p:sldId id="272" r:id="rId25"/>
    <p:sldId id="305" r:id="rId26"/>
    <p:sldId id="302" r:id="rId27"/>
    <p:sldId id="293" r:id="rId28"/>
    <p:sldId id="301" r:id="rId29"/>
    <p:sldId id="303" r:id="rId30"/>
    <p:sldId id="273" r:id="rId31"/>
    <p:sldId id="274" r:id="rId32"/>
    <p:sldId id="275" r:id="rId33"/>
    <p:sldId id="294" r:id="rId34"/>
    <p:sldId id="276" r:id="rId35"/>
    <p:sldId id="277" r:id="rId36"/>
    <p:sldId id="278" r:id="rId37"/>
    <p:sldId id="295" r:id="rId38"/>
    <p:sldId id="279" r:id="rId39"/>
    <p:sldId id="280" r:id="rId40"/>
    <p:sldId id="281" r:id="rId41"/>
    <p:sldId id="296" r:id="rId42"/>
    <p:sldId id="304" r:id="rId43"/>
    <p:sldId id="282" r:id="rId44"/>
    <p:sldId id="283" r:id="rId45"/>
    <p:sldId id="284" r:id="rId46"/>
    <p:sldId id="297" r:id="rId47"/>
    <p:sldId id="285"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29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E:\Electronics%20Labs\Lab%201%20Excel.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Sheet1!$C$1</c:f>
              <c:strCache>
                <c:ptCount val="1"/>
                <c:pt idx="0">
                  <c:v>Measured Values</c:v>
                </c:pt>
              </c:strCache>
            </c:strRef>
          </c:tx>
          <c:spPr>
            <a:solidFill>
              <a:schemeClr val="accent1"/>
            </a:solidFill>
            <a:ln>
              <a:noFill/>
            </a:ln>
            <a:effectLst/>
            <a:sp3d/>
          </c:spPr>
          <c:invertIfNegative val="0"/>
          <c:cat>
            <c:multiLvlStrRef>
              <c:f>Sheet1!$A$2:$B$21</c:f>
              <c:multiLvlStrCache>
                <c:ptCount val="20"/>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lvl>
                <c:lvl>
                  <c:pt idx="0">
                    <c:v>Sample</c:v>
                  </c:pt>
                </c:lvl>
              </c:multiLvlStrCache>
            </c:multiLvlStrRef>
          </c:cat>
          <c:val>
            <c:numRef>
              <c:f>Sheet1!$C$2:$C$21</c:f>
              <c:numCache>
                <c:formatCode>General</c:formatCode>
                <c:ptCount val="20"/>
                <c:pt idx="0">
                  <c:v>0.98</c:v>
                </c:pt>
                <c:pt idx="1">
                  <c:v>1</c:v>
                </c:pt>
                <c:pt idx="2">
                  <c:v>0.98</c:v>
                </c:pt>
                <c:pt idx="3">
                  <c:v>0.98</c:v>
                </c:pt>
                <c:pt idx="4">
                  <c:v>0.98</c:v>
                </c:pt>
                <c:pt idx="5">
                  <c:v>0.98</c:v>
                </c:pt>
                <c:pt idx="6">
                  <c:v>1</c:v>
                </c:pt>
                <c:pt idx="7">
                  <c:v>0.98</c:v>
                </c:pt>
                <c:pt idx="8">
                  <c:v>0.99</c:v>
                </c:pt>
                <c:pt idx="9">
                  <c:v>0.98</c:v>
                </c:pt>
                <c:pt idx="10">
                  <c:v>0.98</c:v>
                </c:pt>
                <c:pt idx="11">
                  <c:v>0.98</c:v>
                </c:pt>
                <c:pt idx="12">
                  <c:v>0.99</c:v>
                </c:pt>
                <c:pt idx="13">
                  <c:v>1</c:v>
                </c:pt>
                <c:pt idx="14">
                  <c:v>0.99</c:v>
                </c:pt>
                <c:pt idx="15">
                  <c:v>0.98</c:v>
                </c:pt>
                <c:pt idx="16">
                  <c:v>0.98</c:v>
                </c:pt>
                <c:pt idx="17">
                  <c:v>0.98</c:v>
                </c:pt>
                <c:pt idx="18">
                  <c:v>1.01</c:v>
                </c:pt>
                <c:pt idx="19">
                  <c:v>0.98</c:v>
                </c:pt>
              </c:numCache>
            </c:numRef>
          </c:val>
          <c:extLst xmlns:c16r2="http://schemas.microsoft.com/office/drawing/2015/06/chart">
            <c:ext xmlns:c16="http://schemas.microsoft.com/office/drawing/2014/chart" uri="{C3380CC4-5D6E-409C-BE32-E72D297353CC}">
              <c16:uniqueId val="{00000000-9D15-47F7-9CAE-9998EA65B798}"/>
            </c:ext>
          </c:extLst>
        </c:ser>
        <c:dLbls>
          <c:showLegendKey val="0"/>
          <c:showVal val="0"/>
          <c:showCatName val="0"/>
          <c:showSerName val="0"/>
          <c:showPercent val="0"/>
          <c:showBubbleSize val="0"/>
        </c:dLbls>
        <c:gapWidth val="150"/>
        <c:shape val="box"/>
        <c:axId val="179119832"/>
        <c:axId val="179119440"/>
        <c:axId val="0"/>
      </c:bar3DChart>
      <c:catAx>
        <c:axId val="1791198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9119440"/>
        <c:crosses val="autoZero"/>
        <c:auto val="1"/>
        <c:lblAlgn val="ctr"/>
        <c:lblOffset val="100"/>
        <c:noMultiLvlLbl val="0"/>
      </c:catAx>
      <c:valAx>
        <c:axId val="1791194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91198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3778275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2628543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525617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478458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23627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3221852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41982163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2491440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249721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9CA307-21F5-4759-A0AC-51D76855BC65}" type="datetimeFigureOut">
              <a:rPr lang="en-US" smtClean="0"/>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1534272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9CA307-21F5-4759-A0AC-51D76855BC65}" type="datetimeFigureOut">
              <a:rPr lang="en-US" smtClean="0"/>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978033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9CA307-21F5-4759-A0AC-51D76855BC65}" type="datetimeFigureOut">
              <a:rPr lang="en-US" smtClean="0"/>
              <a:t>5/11/2017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4189279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9CA307-21F5-4759-A0AC-51D76855BC65}" type="datetimeFigureOut">
              <a:rPr lang="en-US" smtClean="0"/>
              <a:t>5/11/2017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3141720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9CA307-21F5-4759-A0AC-51D76855BC65}" type="datetimeFigureOut">
              <a:rPr lang="en-US" smtClean="0"/>
              <a:t>5/11/2017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160203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A9CA307-21F5-4759-A0AC-51D76855BC65}" type="datetimeFigureOut">
              <a:rPr lang="en-US" smtClean="0"/>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238257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A9CA307-21F5-4759-A0AC-51D76855BC65}" type="datetimeFigureOut">
              <a:rPr lang="en-US" smtClean="0"/>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39059-339B-477C-9E1B-8767018B365F}" type="slidenum">
              <a:rPr lang="en-US" smtClean="0"/>
              <a:t>‹#›</a:t>
            </a:fld>
            <a:endParaRPr lang="en-US"/>
          </a:p>
        </p:txBody>
      </p:sp>
    </p:spTree>
    <p:extLst>
      <p:ext uri="{BB962C8B-B14F-4D97-AF65-F5344CB8AC3E}">
        <p14:creationId xmlns:p14="http://schemas.microsoft.com/office/powerpoint/2010/main" val="3885186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A9CA307-21F5-4759-A0AC-51D76855BC65}" type="datetimeFigureOut">
              <a:rPr lang="en-US" smtClean="0"/>
              <a:t>5/11/2017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039059-339B-477C-9E1B-8767018B365F}" type="slidenum">
              <a:rPr lang="en-US" smtClean="0"/>
              <a:t>‹#›</a:t>
            </a:fld>
            <a:endParaRPr lang="en-US"/>
          </a:p>
        </p:txBody>
      </p:sp>
    </p:spTree>
    <p:extLst>
      <p:ext uri="{BB962C8B-B14F-4D97-AF65-F5344CB8AC3E}">
        <p14:creationId xmlns:p14="http://schemas.microsoft.com/office/powerpoint/2010/main" val="2185359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 Id="rId4" Type="http://schemas.openxmlformats.org/officeDocument/2006/relationships/image" Target="../media/image48.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png"/><Relationship Id="rId1" Type="http://schemas.openxmlformats.org/officeDocument/2006/relationships/slideLayout" Target="../slideLayouts/slideLayout2.xml"/><Relationship Id="rId4" Type="http://schemas.openxmlformats.org/officeDocument/2006/relationships/image" Target="../media/image54.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Electronics Lab Notebook</a:t>
            </a:r>
          </a:p>
        </p:txBody>
      </p:sp>
      <p:sp>
        <p:nvSpPr>
          <p:cNvPr id="3" name="Subtitle 2"/>
          <p:cNvSpPr>
            <a:spLocks noGrp="1"/>
          </p:cNvSpPr>
          <p:nvPr>
            <p:ph type="subTitle" idx="1"/>
          </p:nvPr>
        </p:nvSpPr>
        <p:spPr/>
        <p:txBody>
          <a:bodyPr/>
          <a:lstStyle/>
          <a:p>
            <a:r>
              <a:rPr lang="en-US" dirty="0" err="1"/>
              <a:t>Cohlten</a:t>
            </a:r>
            <a:r>
              <a:rPr lang="en-US" dirty="0"/>
              <a:t> Green</a:t>
            </a:r>
          </a:p>
        </p:txBody>
      </p:sp>
    </p:spTree>
    <p:extLst>
      <p:ext uri="{BB962C8B-B14F-4D97-AF65-F5344CB8AC3E}">
        <p14:creationId xmlns:p14="http://schemas.microsoft.com/office/powerpoint/2010/main" val="19244383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3 Observations</a:t>
            </a:r>
          </a:p>
        </p:txBody>
      </p:sp>
      <p:sp>
        <p:nvSpPr>
          <p:cNvPr id="3" name="Content Placeholder 2"/>
          <p:cNvSpPr>
            <a:spLocks noGrp="1"/>
          </p:cNvSpPr>
          <p:nvPr>
            <p:ph idx="1"/>
          </p:nvPr>
        </p:nvSpPr>
        <p:spPr>
          <a:xfrm>
            <a:off x="677334" y="1543369"/>
            <a:ext cx="8596668" cy="5314631"/>
          </a:xfrm>
        </p:spPr>
        <p:txBody>
          <a:bodyPr/>
          <a:lstStyle/>
          <a:p>
            <a:pPr>
              <a:lnSpc>
                <a:spcPct val="200000"/>
              </a:lnSpc>
            </a:pPr>
            <a:r>
              <a:rPr lang="en-US" dirty="0"/>
              <a:t>Lab 3 was used to teach a few things. One was to begin using Multisim. Another was to begin building circuits physically. The last was measuring nodal voltages, the resistances, and current within the circuit. There were a few problems with making the circuits physically because I didn’t understand how the wires and resistors should have been placed. After understanding that, the measuring of the circuit was quite simple. All of the readings came out right because we checked the resistors before hand to make sure they were good. We also compared our physical results with the results from the Multisim tests.</a:t>
            </a:r>
          </a:p>
        </p:txBody>
      </p:sp>
    </p:spTree>
    <p:extLst>
      <p:ext uri="{BB962C8B-B14F-4D97-AF65-F5344CB8AC3E}">
        <p14:creationId xmlns:p14="http://schemas.microsoft.com/office/powerpoint/2010/main" val="26035936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4- Black Box Design Series Circuit </a:t>
            </a:r>
          </a:p>
        </p:txBody>
      </p:sp>
      <p:pic>
        <p:nvPicPr>
          <p:cNvPr id="5" name="Picture 4"/>
          <p:cNvPicPr>
            <a:picLocks noChangeAspect="1"/>
          </p:cNvPicPr>
          <p:nvPr/>
        </p:nvPicPr>
        <p:blipFill>
          <a:blip r:embed="rId2"/>
          <a:stretch>
            <a:fillRect/>
          </a:stretch>
        </p:blipFill>
        <p:spPr>
          <a:xfrm>
            <a:off x="780032" y="1397087"/>
            <a:ext cx="8391272" cy="4432009"/>
          </a:xfrm>
          <a:prstGeom prst="rect">
            <a:avLst/>
          </a:prstGeom>
        </p:spPr>
      </p:pic>
    </p:spTree>
    <p:extLst>
      <p:ext uri="{BB962C8B-B14F-4D97-AF65-F5344CB8AC3E}">
        <p14:creationId xmlns:p14="http://schemas.microsoft.com/office/powerpoint/2010/main" val="4008068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4- Multisim</a:t>
            </a:r>
          </a:p>
        </p:txBody>
      </p:sp>
      <p:pic>
        <p:nvPicPr>
          <p:cNvPr id="4" name="Picture 3"/>
          <p:cNvPicPr>
            <a:picLocks noChangeAspect="1"/>
          </p:cNvPicPr>
          <p:nvPr/>
        </p:nvPicPr>
        <p:blipFill>
          <a:blip r:embed="rId2"/>
          <a:stretch>
            <a:fillRect/>
          </a:stretch>
        </p:blipFill>
        <p:spPr>
          <a:xfrm>
            <a:off x="677334" y="1385120"/>
            <a:ext cx="7000875" cy="4953000"/>
          </a:xfrm>
          <a:prstGeom prst="rect">
            <a:avLst/>
          </a:prstGeom>
        </p:spPr>
      </p:pic>
    </p:spTree>
    <p:extLst>
      <p:ext uri="{BB962C8B-B14F-4D97-AF65-F5344CB8AC3E}">
        <p14:creationId xmlns:p14="http://schemas.microsoft.com/office/powerpoint/2010/main" val="6253679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4 Observations</a:t>
            </a:r>
          </a:p>
        </p:txBody>
      </p:sp>
      <p:sp>
        <p:nvSpPr>
          <p:cNvPr id="3" name="Content Placeholder 2"/>
          <p:cNvSpPr>
            <a:spLocks noGrp="1"/>
          </p:cNvSpPr>
          <p:nvPr>
            <p:ph idx="1"/>
          </p:nvPr>
        </p:nvSpPr>
        <p:spPr/>
        <p:txBody>
          <a:bodyPr/>
          <a:lstStyle/>
          <a:p>
            <a:pPr>
              <a:lnSpc>
                <a:spcPct val="200000"/>
              </a:lnSpc>
            </a:pPr>
            <a:r>
              <a:rPr lang="en-US" dirty="0"/>
              <a:t>Observations: In order to meet the requirement of 10.000 mA we used the formula, V/I=R, to find the total resistance. Then came up with resistor amounts that, when added up, equaled 900 ohms. This allowed us to meet all the requirements presented in the problem.</a:t>
            </a:r>
          </a:p>
        </p:txBody>
      </p:sp>
    </p:spTree>
    <p:extLst>
      <p:ext uri="{BB962C8B-B14F-4D97-AF65-F5344CB8AC3E}">
        <p14:creationId xmlns:p14="http://schemas.microsoft.com/office/powerpoint/2010/main" val="24472466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6- Black Box Design Parallel Circuit</a:t>
            </a:r>
          </a:p>
        </p:txBody>
      </p:sp>
      <p:pic>
        <p:nvPicPr>
          <p:cNvPr id="4" name="Picture 3"/>
          <p:cNvPicPr>
            <a:picLocks noChangeAspect="1"/>
          </p:cNvPicPr>
          <p:nvPr/>
        </p:nvPicPr>
        <p:blipFill>
          <a:blip r:embed="rId2"/>
          <a:stretch>
            <a:fillRect/>
          </a:stretch>
        </p:blipFill>
        <p:spPr>
          <a:xfrm>
            <a:off x="1" y="1930400"/>
            <a:ext cx="9722502" cy="3880702"/>
          </a:xfrm>
          <a:prstGeom prst="rect">
            <a:avLst/>
          </a:prstGeom>
        </p:spPr>
      </p:pic>
    </p:spTree>
    <p:extLst>
      <p:ext uri="{BB962C8B-B14F-4D97-AF65-F5344CB8AC3E}">
        <p14:creationId xmlns:p14="http://schemas.microsoft.com/office/powerpoint/2010/main" val="37179299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6- Multisim</a:t>
            </a:r>
          </a:p>
        </p:txBody>
      </p:sp>
      <p:pic>
        <p:nvPicPr>
          <p:cNvPr id="4" name="Picture 3"/>
          <p:cNvPicPr>
            <a:picLocks noChangeAspect="1"/>
          </p:cNvPicPr>
          <p:nvPr/>
        </p:nvPicPr>
        <p:blipFill>
          <a:blip r:embed="rId2"/>
          <a:stretch>
            <a:fillRect/>
          </a:stretch>
        </p:blipFill>
        <p:spPr>
          <a:xfrm>
            <a:off x="1240861" y="1484671"/>
            <a:ext cx="7134225" cy="4419600"/>
          </a:xfrm>
          <a:prstGeom prst="rect">
            <a:avLst/>
          </a:prstGeom>
        </p:spPr>
      </p:pic>
    </p:spTree>
    <p:extLst>
      <p:ext uri="{BB962C8B-B14F-4D97-AF65-F5344CB8AC3E}">
        <p14:creationId xmlns:p14="http://schemas.microsoft.com/office/powerpoint/2010/main" val="26339778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6 Observations</a:t>
            </a:r>
          </a:p>
        </p:txBody>
      </p:sp>
      <p:sp>
        <p:nvSpPr>
          <p:cNvPr id="3" name="Content Placeholder 2"/>
          <p:cNvSpPr>
            <a:spLocks noGrp="1"/>
          </p:cNvSpPr>
          <p:nvPr>
            <p:ph idx="1"/>
          </p:nvPr>
        </p:nvSpPr>
        <p:spPr/>
        <p:txBody>
          <a:bodyPr/>
          <a:lstStyle/>
          <a:p>
            <a:pPr>
              <a:lnSpc>
                <a:spcPct val="200000"/>
              </a:lnSpc>
            </a:pPr>
            <a:r>
              <a:rPr lang="en-US" dirty="0"/>
              <a:t>We used ohms law to figure out what we needed within the black box. Using the formula to find the totals allowed us to achieve 18mA. Since this circuit was in parallel, we needed to watch how we added our resistors and how the voltage works since the voltage in parallel circuits stay the same throughout. </a:t>
            </a:r>
          </a:p>
        </p:txBody>
      </p:sp>
    </p:spTree>
    <p:extLst>
      <p:ext uri="{BB962C8B-B14F-4D97-AF65-F5344CB8AC3E}">
        <p14:creationId xmlns:p14="http://schemas.microsoft.com/office/powerpoint/2010/main" val="41139999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7- Resistor Parallel Circuit </a:t>
            </a:r>
          </a:p>
        </p:txBody>
      </p:sp>
      <p:pic>
        <p:nvPicPr>
          <p:cNvPr id="6" name="Picture 5"/>
          <p:cNvPicPr>
            <a:picLocks noChangeAspect="1"/>
          </p:cNvPicPr>
          <p:nvPr/>
        </p:nvPicPr>
        <p:blipFill>
          <a:blip r:embed="rId2"/>
          <a:stretch>
            <a:fillRect/>
          </a:stretch>
        </p:blipFill>
        <p:spPr>
          <a:xfrm>
            <a:off x="0" y="1270000"/>
            <a:ext cx="4514642" cy="3964076"/>
          </a:xfrm>
          <a:prstGeom prst="rect">
            <a:avLst/>
          </a:prstGeom>
        </p:spPr>
      </p:pic>
      <p:pic>
        <p:nvPicPr>
          <p:cNvPr id="3" name="Picture 2"/>
          <p:cNvPicPr>
            <a:picLocks noChangeAspect="1"/>
          </p:cNvPicPr>
          <p:nvPr/>
        </p:nvPicPr>
        <p:blipFill>
          <a:blip r:embed="rId3"/>
          <a:stretch>
            <a:fillRect/>
          </a:stretch>
        </p:blipFill>
        <p:spPr>
          <a:xfrm>
            <a:off x="4514642" y="1387277"/>
            <a:ext cx="5021399" cy="4410242"/>
          </a:xfrm>
          <a:prstGeom prst="rect">
            <a:avLst/>
          </a:prstGeom>
        </p:spPr>
      </p:pic>
    </p:spTree>
    <p:extLst>
      <p:ext uri="{BB962C8B-B14F-4D97-AF65-F5344CB8AC3E}">
        <p14:creationId xmlns:p14="http://schemas.microsoft.com/office/powerpoint/2010/main" val="5660237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7 Multisim</a:t>
            </a:r>
          </a:p>
        </p:txBody>
      </p:sp>
      <p:pic>
        <p:nvPicPr>
          <p:cNvPr id="4" name="Picture 3"/>
          <p:cNvPicPr>
            <a:picLocks noChangeAspect="1"/>
          </p:cNvPicPr>
          <p:nvPr/>
        </p:nvPicPr>
        <p:blipFill>
          <a:blip r:embed="rId2"/>
          <a:stretch>
            <a:fillRect/>
          </a:stretch>
        </p:blipFill>
        <p:spPr>
          <a:xfrm>
            <a:off x="891356" y="1270000"/>
            <a:ext cx="7105650" cy="4705350"/>
          </a:xfrm>
          <a:prstGeom prst="rect">
            <a:avLst/>
          </a:prstGeom>
        </p:spPr>
      </p:pic>
    </p:spTree>
    <p:extLst>
      <p:ext uri="{BB962C8B-B14F-4D97-AF65-F5344CB8AC3E}">
        <p14:creationId xmlns:p14="http://schemas.microsoft.com/office/powerpoint/2010/main" val="29483978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7 Multisim</a:t>
            </a:r>
            <a:endParaRPr lang="en-US" dirty="0"/>
          </a:p>
        </p:txBody>
      </p:sp>
      <p:pic>
        <p:nvPicPr>
          <p:cNvPr id="4" name="Picture 3"/>
          <p:cNvPicPr>
            <a:picLocks noChangeAspect="1"/>
          </p:cNvPicPr>
          <p:nvPr/>
        </p:nvPicPr>
        <p:blipFill>
          <a:blip r:embed="rId2"/>
          <a:stretch>
            <a:fillRect/>
          </a:stretch>
        </p:blipFill>
        <p:spPr>
          <a:xfrm>
            <a:off x="1027471" y="1673173"/>
            <a:ext cx="6400800" cy="4219575"/>
          </a:xfrm>
          <a:prstGeom prst="rect">
            <a:avLst/>
          </a:prstGeom>
        </p:spPr>
      </p:pic>
    </p:spTree>
    <p:extLst>
      <p:ext uri="{BB962C8B-B14F-4D97-AF65-F5344CB8AC3E}">
        <p14:creationId xmlns:p14="http://schemas.microsoft.com/office/powerpoint/2010/main" val="1347563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 Resistor Variability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69972524"/>
              </p:ext>
            </p:extLst>
          </p:nvPr>
        </p:nvGraphicFramePr>
        <p:xfrm>
          <a:off x="944879" y="1567153"/>
          <a:ext cx="2924756" cy="3720465"/>
        </p:xfrm>
        <a:graphic>
          <a:graphicData uri="http://schemas.openxmlformats.org/drawingml/2006/table">
            <a:tbl>
              <a:tblPr>
                <a:tableStyleId>{5C22544A-7EE6-4342-B048-85BDC9FD1C3A}</a:tableStyleId>
              </a:tblPr>
              <a:tblGrid>
                <a:gridCol w="779935">
                  <a:extLst>
                    <a:ext uri="{9D8B030D-6E8A-4147-A177-3AD203B41FA5}">
                      <a16:colId xmlns:a16="http://schemas.microsoft.com/office/drawing/2014/main" xmlns="" val="3772794852"/>
                    </a:ext>
                  </a:extLst>
                </a:gridCol>
                <a:gridCol w="779935">
                  <a:extLst>
                    <a:ext uri="{9D8B030D-6E8A-4147-A177-3AD203B41FA5}">
                      <a16:colId xmlns:a16="http://schemas.microsoft.com/office/drawing/2014/main" xmlns="" val="2198076574"/>
                    </a:ext>
                  </a:extLst>
                </a:gridCol>
                <a:gridCol w="1364886">
                  <a:extLst>
                    <a:ext uri="{9D8B030D-6E8A-4147-A177-3AD203B41FA5}">
                      <a16:colId xmlns:a16="http://schemas.microsoft.com/office/drawing/2014/main" xmlns="" val="3728744069"/>
                    </a:ext>
                  </a:extLst>
                </a:gridCol>
              </a:tblGrid>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Measured Values</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729405537"/>
                  </a:ext>
                </a:extLst>
              </a:tr>
              <a:tr h="171818">
                <a:tc>
                  <a:txBody>
                    <a:bodyPr/>
                    <a:lstStyle/>
                    <a:p>
                      <a:pPr algn="l" fontAlgn="b"/>
                      <a:r>
                        <a:rPr lang="en-US" sz="1100" u="none" strike="noStrike">
                          <a:effectLst/>
                        </a:rPr>
                        <a:t>Sample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765753920"/>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946344514"/>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911905263"/>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328046866"/>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739533616"/>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333924127"/>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404417127"/>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811046138"/>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418699630"/>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954723289"/>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16489635"/>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4258901291"/>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101665168"/>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879621789"/>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954925188"/>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289299662"/>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715744388"/>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0.98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808612035"/>
                  </a:ext>
                </a:extLst>
              </a:tr>
              <a:tr h="1718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220317260"/>
                  </a:ext>
                </a:extLst>
              </a:tr>
              <a:tr h="16056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0.98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24484079"/>
                  </a:ext>
                </a:extLst>
              </a:tr>
            </a:tbl>
          </a:graphicData>
        </a:graphic>
      </p:graphicFrame>
      <p:graphicFrame>
        <p:nvGraphicFramePr>
          <p:cNvPr id="6" name="Chart 5">
            <a:extLst>
              <a:ext uri="{FF2B5EF4-FFF2-40B4-BE49-F238E27FC236}">
                <a16:creationId xmlns:a16="http://schemas.microsoft.com/office/drawing/2014/main" xmlns="" id="{C4100663-9A45-4EB0-A2CF-AF0B2DF3F516}"/>
              </a:ext>
            </a:extLst>
          </p:cNvPr>
          <p:cNvGraphicFramePr>
            <a:graphicFrameLocks/>
          </p:cNvGraphicFramePr>
          <p:nvPr>
            <p:extLst>
              <p:ext uri="{D42A27DB-BD31-4B8C-83A1-F6EECF244321}">
                <p14:modId xmlns:p14="http://schemas.microsoft.com/office/powerpoint/2010/main" val="3805183111"/>
              </p:ext>
            </p:extLst>
          </p:nvPr>
        </p:nvGraphicFramePr>
        <p:xfrm>
          <a:off x="4572000" y="1690688"/>
          <a:ext cx="6109252" cy="3981244"/>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694413" y="5329104"/>
            <a:ext cx="3425687" cy="369332"/>
          </a:xfrm>
          <a:prstGeom prst="rect">
            <a:avLst/>
          </a:prstGeom>
          <a:noFill/>
        </p:spPr>
        <p:txBody>
          <a:bodyPr wrap="square" rtlCol="0">
            <a:spAutoFit/>
          </a:bodyPr>
          <a:lstStyle/>
          <a:p>
            <a:r>
              <a:rPr lang="en-US" dirty="0"/>
              <a:t>Standard Deviation: 0.009403247</a:t>
            </a:r>
          </a:p>
        </p:txBody>
      </p:sp>
    </p:spTree>
    <p:extLst>
      <p:ext uri="{BB962C8B-B14F-4D97-AF65-F5344CB8AC3E}">
        <p14:creationId xmlns:p14="http://schemas.microsoft.com/office/powerpoint/2010/main" val="29004559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7 Observations</a:t>
            </a:r>
          </a:p>
        </p:txBody>
      </p:sp>
      <p:sp>
        <p:nvSpPr>
          <p:cNvPr id="3" name="Content Placeholder 2"/>
          <p:cNvSpPr>
            <a:spLocks noGrp="1"/>
          </p:cNvSpPr>
          <p:nvPr>
            <p:ph idx="1"/>
          </p:nvPr>
        </p:nvSpPr>
        <p:spPr/>
        <p:txBody>
          <a:bodyPr/>
          <a:lstStyle/>
          <a:p>
            <a:pPr>
              <a:lnSpc>
                <a:spcPct val="200000"/>
              </a:lnSpc>
            </a:pPr>
            <a:r>
              <a:rPr lang="en-US" dirty="0"/>
              <a:t>The multimeter that we used to measure the currents, for each resistor, has too small of a scale to read the current’s low readings.</a:t>
            </a:r>
          </a:p>
        </p:txBody>
      </p:sp>
    </p:spTree>
    <p:extLst>
      <p:ext uri="{BB962C8B-B14F-4D97-AF65-F5344CB8AC3E}">
        <p14:creationId xmlns:p14="http://schemas.microsoft.com/office/powerpoint/2010/main" val="39594183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8- Black Box Design 3 Series and Parallel Mixed</a:t>
            </a:r>
          </a:p>
        </p:txBody>
      </p:sp>
      <p:pic>
        <p:nvPicPr>
          <p:cNvPr id="4" name="Picture 3"/>
          <p:cNvPicPr>
            <a:picLocks noChangeAspect="1"/>
          </p:cNvPicPr>
          <p:nvPr/>
        </p:nvPicPr>
        <p:blipFill>
          <a:blip r:embed="rId2"/>
          <a:stretch>
            <a:fillRect/>
          </a:stretch>
        </p:blipFill>
        <p:spPr>
          <a:xfrm>
            <a:off x="-362923" y="1668781"/>
            <a:ext cx="6110290" cy="3953716"/>
          </a:xfrm>
          <a:prstGeom prst="rect">
            <a:avLst/>
          </a:prstGeom>
        </p:spPr>
      </p:pic>
      <p:pic>
        <p:nvPicPr>
          <p:cNvPr id="3" name="Picture 2"/>
          <p:cNvPicPr>
            <a:picLocks noChangeAspect="1"/>
          </p:cNvPicPr>
          <p:nvPr/>
        </p:nvPicPr>
        <p:blipFill>
          <a:blip r:embed="rId3"/>
          <a:stretch>
            <a:fillRect/>
          </a:stretch>
        </p:blipFill>
        <p:spPr>
          <a:xfrm>
            <a:off x="4975667" y="2103120"/>
            <a:ext cx="6584637" cy="3142668"/>
          </a:xfrm>
          <a:prstGeom prst="rect">
            <a:avLst/>
          </a:prstGeom>
        </p:spPr>
      </p:pic>
    </p:spTree>
    <p:extLst>
      <p:ext uri="{BB962C8B-B14F-4D97-AF65-F5344CB8AC3E}">
        <p14:creationId xmlns:p14="http://schemas.microsoft.com/office/powerpoint/2010/main" val="31059922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8- Multisim</a:t>
            </a:r>
          </a:p>
        </p:txBody>
      </p:sp>
      <p:pic>
        <p:nvPicPr>
          <p:cNvPr id="4" name="Picture 3"/>
          <p:cNvPicPr>
            <a:picLocks noChangeAspect="1"/>
          </p:cNvPicPr>
          <p:nvPr/>
        </p:nvPicPr>
        <p:blipFill>
          <a:blip r:embed="rId2"/>
          <a:stretch>
            <a:fillRect/>
          </a:stretch>
        </p:blipFill>
        <p:spPr>
          <a:xfrm>
            <a:off x="677334" y="1469000"/>
            <a:ext cx="6972300" cy="4667250"/>
          </a:xfrm>
          <a:prstGeom prst="rect">
            <a:avLst/>
          </a:prstGeom>
        </p:spPr>
      </p:pic>
    </p:spTree>
    <p:extLst>
      <p:ext uri="{BB962C8B-B14F-4D97-AF65-F5344CB8AC3E}">
        <p14:creationId xmlns:p14="http://schemas.microsoft.com/office/powerpoint/2010/main" val="41998030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8 Observations</a:t>
            </a:r>
          </a:p>
        </p:txBody>
      </p:sp>
      <p:sp>
        <p:nvSpPr>
          <p:cNvPr id="3" name="Content Placeholder 2"/>
          <p:cNvSpPr>
            <a:spLocks noGrp="1"/>
          </p:cNvSpPr>
          <p:nvPr>
            <p:ph idx="1"/>
          </p:nvPr>
        </p:nvSpPr>
        <p:spPr/>
        <p:txBody>
          <a:bodyPr/>
          <a:lstStyle/>
          <a:p>
            <a:pPr>
              <a:lnSpc>
                <a:spcPct val="200000"/>
              </a:lnSpc>
            </a:pPr>
            <a:r>
              <a:rPr lang="en-US" dirty="0"/>
              <a:t>The 5K Ohm pot was difficult to use at first because it was very different than anything we have used before. But the resistor proved to be valuable because you can adjust its resistance without needing to get another resistor to replace it. By adjusting the resistance of the 5k Ohm pot, we were able to meet the requirements in the end of the lab.</a:t>
            </a:r>
          </a:p>
        </p:txBody>
      </p:sp>
    </p:spTree>
    <p:extLst>
      <p:ext uri="{BB962C8B-B14F-4D97-AF65-F5344CB8AC3E}">
        <p14:creationId xmlns:p14="http://schemas.microsoft.com/office/powerpoint/2010/main" val="37846458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9- Series/Parallel Resistors</a:t>
            </a:r>
          </a:p>
        </p:txBody>
      </p:sp>
      <p:pic>
        <p:nvPicPr>
          <p:cNvPr id="4" name="Picture 3"/>
          <p:cNvPicPr>
            <a:picLocks noChangeAspect="1"/>
          </p:cNvPicPr>
          <p:nvPr/>
        </p:nvPicPr>
        <p:blipFill>
          <a:blip r:embed="rId2"/>
          <a:stretch>
            <a:fillRect/>
          </a:stretch>
        </p:blipFill>
        <p:spPr>
          <a:xfrm>
            <a:off x="5714928" y="882840"/>
            <a:ext cx="4451625" cy="2259368"/>
          </a:xfrm>
          <a:prstGeom prst="rect">
            <a:avLst/>
          </a:prstGeom>
        </p:spPr>
      </p:pic>
      <p:pic>
        <p:nvPicPr>
          <p:cNvPr id="5" name="Picture 4"/>
          <p:cNvPicPr>
            <a:picLocks noChangeAspect="1"/>
          </p:cNvPicPr>
          <p:nvPr/>
        </p:nvPicPr>
        <p:blipFill>
          <a:blip r:embed="rId3"/>
          <a:stretch>
            <a:fillRect/>
          </a:stretch>
        </p:blipFill>
        <p:spPr>
          <a:xfrm>
            <a:off x="191158" y="1543665"/>
            <a:ext cx="3128567" cy="3187154"/>
          </a:xfrm>
          <a:prstGeom prst="rect">
            <a:avLst/>
          </a:prstGeom>
        </p:spPr>
      </p:pic>
      <p:pic>
        <p:nvPicPr>
          <p:cNvPr id="6" name="Picture 5"/>
          <p:cNvPicPr>
            <a:picLocks noChangeAspect="1"/>
          </p:cNvPicPr>
          <p:nvPr/>
        </p:nvPicPr>
        <p:blipFill>
          <a:blip r:embed="rId4"/>
          <a:stretch>
            <a:fillRect/>
          </a:stretch>
        </p:blipFill>
        <p:spPr>
          <a:xfrm>
            <a:off x="3319725" y="3415448"/>
            <a:ext cx="4598801" cy="2874250"/>
          </a:xfrm>
          <a:prstGeom prst="rect">
            <a:avLst/>
          </a:prstGeom>
        </p:spPr>
      </p:pic>
    </p:spTree>
    <p:extLst>
      <p:ext uri="{BB962C8B-B14F-4D97-AF65-F5344CB8AC3E}">
        <p14:creationId xmlns:p14="http://schemas.microsoft.com/office/powerpoint/2010/main" val="15485737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9- Series/Parallel Resistors</a:t>
            </a:r>
          </a:p>
        </p:txBody>
      </p:sp>
      <p:pic>
        <p:nvPicPr>
          <p:cNvPr id="4" name="Picture 3"/>
          <p:cNvPicPr>
            <a:picLocks noChangeAspect="1"/>
          </p:cNvPicPr>
          <p:nvPr/>
        </p:nvPicPr>
        <p:blipFill>
          <a:blip r:embed="rId2"/>
          <a:stretch>
            <a:fillRect/>
          </a:stretch>
        </p:blipFill>
        <p:spPr>
          <a:xfrm>
            <a:off x="4070065" y="3157793"/>
            <a:ext cx="5382162" cy="3016224"/>
          </a:xfrm>
          <a:prstGeom prst="rect">
            <a:avLst/>
          </a:prstGeom>
        </p:spPr>
      </p:pic>
      <p:pic>
        <p:nvPicPr>
          <p:cNvPr id="5" name="Picture 4"/>
          <p:cNvPicPr>
            <a:picLocks noChangeAspect="1"/>
          </p:cNvPicPr>
          <p:nvPr/>
        </p:nvPicPr>
        <p:blipFill>
          <a:blip r:embed="rId3"/>
          <a:stretch>
            <a:fillRect/>
          </a:stretch>
        </p:blipFill>
        <p:spPr>
          <a:xfrm>
            <a:off x="367684" y="1627939"/>
            <a:ext cx="3880606" cy="2831489"/>
          </a:xfrm>
          <a:prstGeom prst="rect">
            <a:avLst/>
          </a:prstGeom>
        </p:spPr>
      </p:pic>
    </p:spTree>
    <p:extLst>
      <p:ext uri="{BB962C8B-B14F-4D97-AF65-F5344CB8AC3E}">
        <p14:creationId xmlns:p14="http://schemas.microsoft.com/office/powerpoint/2010/main" val="28184168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9 Multisim</a:t>
            </a:r>
            <a:endParaRPr lang="en-US" dirty="0"/>
          </a:p>
        </p:txBody>
      </p:sp>
      <p:pic>
        <p:nvPicPr>
          <p:cNvPr id="4" name="Picture 3"/>
          <p:cNvPicPr>
            <a:picLocks noChangeAspect="1"/>
          </p:cNvPicPr>
          <p:nvPr/>
        </p:nvPicPr>
        <p:blipFill>
          <a:blip r:embed="rId2"/>
          <a:stretch>
            <a:fillRect/>
          </a:stretch>
        </p:blipFill>
        <p:spPr>
          <a:xfrm>
            <a:off x="340902" y="1270000"/>
            <a:ext cx="4427177" cy="2879213"/>
          </a:xfrm>
          <a:prstGeom prst="rect">
            <a:avLst/>
          </a:prstGeom>
        </p:spPr>
      </p:pic>
      <p:pic>
        <p:nvPicPr>
          <p:cNvPr id="5" name="Picture 4"/>
          <p:cNvPicPr>
            <a:picLocks noChangeAspect="1"/>
          </p:cNvPicPr>
          <p:nvPr/>
        </p:nvPicPr>
        <p:blipFill>
          <a:blip r:embed="rId3"/>
          <a:stretch>
            <a:fillRect/>
          </a:stretch>
        </p:blipFill>
        <p:spPr>
          <a:xfrm>
            <a:off x="5102327" y="2526890"/>
            <a:ext cx="4714947" cy="3414969"/>
          </a:xfrm>
          <a:prstGeom prst="rect">
            <a:avLst/>
          </a:prstGeom>
        </p:spPr>
      </p:pic>
    </p:spTree>
    <p:extLst>
      <p:ext uri="{BB962C8B-B14F-4D97-AF65-F5344CB8AC3E}">
        <p14:creationId xmlns:p14="http://schemas.microsoft.com/office/powerpoint/2010/main" val="20938780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a:t>
            </a:r>
            <a:r>
              <a:rPr lang="en-US" dirty="0" smtClean="0"/>
              <a:t>9 </a:t>
            </a:r>
            <a:r>
              <a:rPr lang="en-US" dirty="0"/>
              <a:t>Multisim</a:t>
            </a:r>
          </a:p>
        </p:txBody>
      </p:sp>
      <p:pic>
        <p:nvPicPr>
          <p:cNvPr id="4" name="Picture 3"/>
          <p:cNvPicPr>
            <a:picLocks noChangeAspect="1"/>
          </p:cNvPicPr>
          <p:nvPr/>
        </p:nvPicPr>
        <p:blipFill>
          <a:blip r:embed="rId2"/>
          <a:stretch>
            <a:fillRect/>
          </a:stretch>
        </p:blipFill>
        <p:spPr>
          <a:xfrm>
            <a:off x="356419" y="1484670"/>
            <a:ext cx="4390774" cy="2217789"/>
          </a:xfrm>
          <a:prstGeom prst="rect">
            <a:avLst/>
          </a:prstGeom>
        </p:spPr>
      </p:pic>
      <p:pic>
        <p:nvPicPr>
          <p:cNvPr id="5" name="Picture 4"/>
          <p:cNvPicPr>
            <a:picLocks noChangeAspect="1"/>
          </p:cNvPicPr>
          <p:nvPr/>
        </p:nvPicPr>
        <p:blipFill>
          <a:blip r:embed="rId3"/>
          <a:stretch>
            <a:fillRect/>
          </a:stretch>
        </p:blipFill>
        <p:spPr>
          <a:xfrm>
            <a:off x="5121993" y="3085443"/>
            <a:ext cx="5290369" cy="2941730"/>
          </a:xfrm>
          <a:prstGeom prst="rect">
            <a:avLst/>
          </a:prstGeom>
        </p:spPr>
      </p:pic>
    </p:spTree>
    <p:extLst>
      <p:ext uri="{BB962C8B-B14F-4D97-AF65-F5344CB8AC3E}">
        <p14:creationId xmlns:p14="http://schemas.microsoft.com/office/powerpoint/2010/main" val="23500711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9 Multisim</a:t>
            </a:r>
            <a:endParaRPr lang="en-US" dirty="0"/>
          </a:p>
        </p:txBody>
      </p:sp>
      <p:pic>
        <p:nvPicPr>
          <p:cNvPr id="4" name="Picture 3"/>
          <p:cNvPicPr>
            <a:picLocks noChangeAspect="1"/>
          </p:cNvPicPr>
          <p:nvPr/>
        </p:nvPicPr>
        <p:blipFill>
          <a:blip r:embed="rId2"/>
          <a:stretch>
            <a:fillRect/>
          </a:stretch>
        </p:blipFill>
        <p:spPr>
          <a:xfrm>
            <a:off x="168685" y="1573161"/>
            <a:ext cx="5290704" cy="2598635"/>
          </a:xfrm>
          <a:prstGeom prst="rect">
            <a:avLst/>
          </a:prstGeom>
        </p:spPr>
      </p:pic>
      <p:pic>
        <p:nvPicPr>
          <p:cNvPr id="5" name="Picture 4"/>
          <p:cNvPicPr>
            <a:picLocks noChangeAspect="1"/>
          </p:cNvPicPr>
          <p:nvPr/>
        </p:nvPicPr>
        <p:blipFill>
          <a:blip r:embed="rId3"/>
          <a:stretch>
            <a:fillRect/>
          </a:stretch>
        </p:blipFill>
        <p:spPr>
          <a:xfrm>
            <a:off x="5595324" y="3065103"/>
            <a:ext cx="4699052" cy="2968676"/>
          </a:xfrm>
          <a:prstGeom prst="rect">
            <a:avLst/>
          </a:prstGeom>
        </p:spPr>
      </p:pic>
    </p:spTree>
    <p:extLst>
      <p:ext uri="{BB962C8B-B14F-4D97-AF65-F5344CB8AC3E}">
        <p14:creationId xmlns:p14="http://schemas.microsoft.com/office/powerpoint/2010/main" val="18636445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9 Multisim</a:t>
            </a:r>
            <a:endParaRPr lang="en-US" dirty="0"/>
          </a:p>
        </p:txBody>
      </p:sp>
      <p:pic>
        <p:nvPicPr>
          <p:cNvPr id="4" name="Picture 3"/>
          <p:cNvPicPr>
            <a:picLocks noChangeAspect="1"/>
          </p:cNvPicPr>
          <p:nvPr/>
        </p:nvPicPr>
        <p:blipFill>
          <a:blip r:embed="rId2"/>
          <a:stretch>
            <a:fillRect/>
          </a:stretch>
        </p:blipFill>
        <p:spPr>
          <a:xfrm>
            <a:off x="1311532" y="2111740"/>
            <a:ext cx="6721424" cy="4212092"/>
          </a:xfrm>
          <a:prstGeom prst="rect">
            <a:avLst/>
          </a:prstGeom>
        </p:spPr>
      </p:pic>
    </p:spTree>
    <p:extLst>
      <p:ext uri="{BB962C8B-B14F-4D97-AF65-F5344CB8AC3E}">
        <p14:creationId xmlns:p14="http://schemas.microsoft.com/office/powerpoint/2010/main" val="13656587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 Observations</a:t>
            </a:r>
          </a:p>
        </p:txBody>
      </p:sp>
      <p:sp>
        <p:nvSpPr>
          <p:cNvPr id="3" name="Content Placeholder 2"/>
          <p:cNvSpPr>
            <a:spLocks noGrp="1"/>
          </p:cNvSpPr>
          <p:nvPr>
            <p:ph idx="1"/>
          </p:nvPr>
        </p:nvSpPr>
        <p:spPr/>
        <p:txBody>
          <a:bodyPr/>
          <a:lstStyle/>
          <a:p>
            <a:pPr>
              <a:lnSpc>
                <a:spcPct val="200000"/>
              </a:lnSpc>
            </a:pPr>
            <a:r>
              <a:rPr lang="en-US" dirty="0"/>
              <a:t>This lab was to practice measuring resistors to make sure they were “good” based on their readings and tolerance. All of the resistors that we measured were in the range of being acceptable. </a:t>
            </a:r>
          </a:p>
        </p:txBody>
      </p:sp>
    </p:spTree>
    <p:extLst>
      <p:ext uri="{BB962C8B-B14F-4D97-AF65-F5344CB8AC3E}">
        <p14:creationId xmlns:p14="http://schemas.microsoft.com/office/powerpoint/2010/main" val="32076772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9 Observations</a:t>
            </a:r>
          </a:p>
        </p:txBody>
      </p:sp>
      <p:sp>
        <p:nvSpPr>
          <p:cNvPr id="3" name="Content Placeholder 2"/>
          <p:cNvSpPr>
            <a:spLocks noGrp="1"/>
          </p:cNvSpPr>
          <p:nvPr>
            <p:ph idx="1"/>
          </p:nvPr>
        </p:nvSpPr>
        <p:spPr/>
        <p:txBody>
          <a:bodyPr>
            <a:normAutofit lnSpcReduction="10000"/>
          </a:bodyPr>
          <a:lstStyle/>
          <a:p>
            <a:pPr>
              <a:lnSpc>
                <a:spcPct val="200000"/>
              </a:lnSpc>
            </a:pPr>
            <a:r>
              <a:rPr lang="en-US" dirty="0"/>
              <a:t>This lab introduced mixed circuits or series and parallel. By starting from the right and going to the left to add the resistors, we were able to figure out the total resistance of the circuit. We experimented and tried other ways of adding them together but we couldn’t get the right result. So by trying other ways, we confirmed to ourselves that there isn’t any other way to get the right answer other than from starting from the right and working our way to the left.</a:t>
            </a:r>
          </a:p>
        </p:txBody>
      </p:sp>
    </p:spTree>
    <p:extLst>
      <p:ext uri="{BB962C8B-B14F-4D97-AF65-F5344CB8AC3E}">
        <p14:creationId xmlns:p14="http://schemas.microsoft.com/office/powerpoint/2010/main" val="34378756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10- Series/Parallel Capacitors</a:t>
            </a:r>
          </a:p>
        </p:txBody>
      </p:sp>
      <p:pic>
        <p:nvPicPr>
          <p:cNvPr id="4" name="Picture 3"/>
          <p:cNvPicPr>
            <a:picLocks noChangeAspect="1"/>
          </p:cNvPicPr>
          <p:nvPr/>
        </p:nvPicPr>
        <p:blipFill>
          <a:blip r:embed="rId2"/>
          <a:stretch>
            <a:fillRect/>
          </a:stretch>
        </p:blipFill>
        <p:spPr>
          <a:xfrm>
            <a:off x="275431" y="1930400"/>
            <a:ext cx="4948479" cy="3373120"/>
          </a:xfrm>
          <a:prstGeom prst="rect">
            <a:avLst/>
          </a:prstGeom>
        </p:spPr>
      </p:pic>
      <p:pic>
        <p:nvPicPr>
          <p:cNvPr id="5" name="Picture 4"/>
          <p:cNvPicPr>
            <a:picLocks noChangeAspect="1"/>
          </p:cNvPicPr>
          <p:nvPr/>
        </p:nvPicPr>
        <p:blipFill>
          <a:blip r:embed="rId3"/>
          <a:stretch>
            <a:fillRect/>
          </a:stretch>
        </p:blipFill>
        <p:spPr>
          <a:xfrm>
            <a:off x="5625813" y="1348473"/>
            <a:ext cx="3081262" cy="4536975"/>
          </a:xfrm>
          <a:prstGeom prst="rect">
            <a:avLst/>
          </a:prstGeom>
        </p:spPr>
      </p:pic>
    </p:spTree>
    <p:extLst>
      <p:ext uri="{BB962C8B-B14F-4D97-AF65-F5344CB8AC3E}">
        <p14:creationId xmlns:p14="http://schemas.microsoft.com/office/powerpoint/2010/main" val="13073454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10- Series/Parallel Capacitors</a:t>
            </a:r>
          </a:p>
        </p:txBody>
      </p:sp>
      <p:pic>
        <p:nvPicPr>
          <p:cNvPr id="4" name="Picture 3"/>
          <p:cNvPicPr>
            <a:picLocks noChangeAspect="1"/>
          </p:cNvPicPr>
          <p:nvPr/>
        </p:nvPicPr>
        <p:blipFill>
          <a:blip r:embed="rId2"/>
          <a:stretch>
            <a:fillRect/>
          </a:stretch>
        </p:blipFill>
        <p:spPr>
          <a:xfrm>
            <a:off x="242993" y="1508760"/>
            <a:ext cx="4931519" cy="4003235"/>
          </a:xfrm>
          <a:prstGeom prst="rect">
            <a:avLst/>
          </a:prstGeom>
        </p:spPr>
      </p:pic>
      <p:pic>
        <p:nvPicPr>
          <p:cNvPr id="5" name="Picture 4"/>
          <p:cNvPicPr>
            <a:picLocks noChangeAspect="1"/>
          </p:cNvPicPr>
          <p:nvPr/>
        </p:nvPicPr>
        <p:blipFill>
          <a:blip r:embed="rId3"/>
          <a:stretch>
            <a:fillRect/>
          </a:stretch>
        </p:blipFill>
        <p:spPr>
          <a:xfrm>
            <a:off x="4632768" y="3657600"/>
            <a:ext cx="5961325" cy="2250459"/>
          </a:xfrm>
          <a:prstGeom prst="rect">
            <a:avLst/>
          </a:prstGeom>
        </p:spPr>
      </p:pic>
    </p:spTree>
    <p:extLst>
      <p:ext uri="{BB962C8B-B14F-4D97-AF65-F5344CB8AC3E}">
        <p14:creationId xmlns:p14="http://schemas.microsoft.com/office/powerpoint/2010/main" val="30919696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10- Multisim</a:t>
            </a:r>
          </a:p>
        </p:txBody>
      </p:sp>
      <p:pic>
        <p:nvPicPr>
          <p:cNvPr id="4" name="Picture 3"/>
          <p:cNvPicPr>
            <a:picLocks noChangeAspect="1"/>
          </p:cNvPicPr>
          <p:nvPr/>
        </p:nvPicPr>
        <p:blipFill>
          <a:blip r:embed="rId2"/>
          <a:stretch>
            <a:fillRect/>
          </a:stretch>
        </p:blipFill>
        <p:spPr>
          <a:xfrm>
            <a:off x="831901" y="1659808"/>
            <a:ext cx="3114675" cy="4305300"/>
          </a:xfrm>
          <a:prstGeom prst="rect">
            <a:avLst/>
          </a:prstGeom>
        </p:spPr>
      </p:pic>
      <p:pic>
        <p:nvPicPr>
          <p:cNvPr id="5" name="Picture 4"/>
          <p:cNvPicPr>
            <a:picLocks noChangeAspect="1"/>
          </p:cNvPicPr>
          <p:nvPr/>
        </p:nvPicPr>
        <p:blipFill>
          <a:blip r:embed="rId3"/>
          <a:stretch>
            <a:fillRect/>
          </a:stretch>
        </p:blipFill>
        <p:spPr>
          <a:xfrm>
            <a:off x="4681844" y="2045417"/>
            <a:ext cx="4067175" cy="3219450"/>
          </a:xfrm>
          <a:prstGeom prst="rect">
            <a:avLst/>
          </a:prstGeom>
        </p:spPr>
      </p:pic>
    </p:spTree>
    <p:extLst>
      <p:ext uri="{BB962C8B-B14F-4D97-AF65-F5344CB8AC3E}">
        <p14:creationId xmlns:p14="http://schemas.microsoft.com/office/powerpoint/2010/main" val="12519153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10 Observations</a:t>
            </a:r>
          </a:p>
        </p:txBody>
      </p:sp>
      <p:sp>
        <p:nvSpPr>
          <p:cNvPr id="3" name="Content Placeholder 2"/>
          <p:cNvSpPr>
            <a:spLocks noGrp="1"/>
          </p:cNvSpPr>
          <p:nvPr>
            <p:ph idx="1"/>
          </p:nvPr>
        </p:nvSpPr>
        <p:spPr/>
        <p:txBody>
          <a:bodyPr/>
          <a:lstStyle/>
          <a:p>
            <a:pPr>
              <a:lnSpc>
                <a:spcPct val="200000"/>
              </a:lnSpc>
            </a:pPr>
            <a:r>
              <a:rPr lang="en-US" dirty="0"/>
              <a:t>This lab introduced capacitors and how to add and measure them. Capacitors are a little different when adding them together compared to resistors. When capacitors are in parallel, you can simply add there resistances together and get the total. If they are in series, you must put them all under one and then add them together. After that, you must then divide one by the previous total. That gives you the total resistance.</a:t>
            </a:r>
          </a:p>
        </p:txBody>
      </p:sp>
    </p:spTree>
    <p:extLst>
      <p:ext uri="{BB962C8B-B14F-4D97-AF65-F5344CB8AC3E}">
        <p14:creationId xmlns:p14="http://schemas.microsoft.com/office/powerpoint/2010/main" val="43615219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11- RC Lab</a:t>
            </a:r>
          </a:p>
        </p:txBody>
      </p:sp>
      <p:pic>
        <p:nvPicPr>
          <p:cNvPr id="5" name="Picture 4"/>
          <p:cNvPicPr>
            <a:picLocks noChangeAspect="1"/>
          </p:cNvPicPr>
          <p:nvPr/>
        </p:nvPicPr>
        <p:blipFill>
          <a:blip r:embed="rId2"/>
          <a:stretch>
            <a:fillRect/>
          </a:stretch>
        </p:blipFill>
        <p:spPr>
          <a:xfrm>
            <a:off x="5316803" y="1810906"/>
            <a:ext cx="4295328" cy="3135852"/>
          </a:xfrm>
          <a:prstGeom prst="rect">
            <a:avLst/>
          </a:prstGeom>
        </p:spPr>
      </p:pic>
      <p:pic>
        <p:nvPicPr>
          <p:cNvPr id="3" name="Picture 2"/>
          <p:cNvPicPr>
            <a:picLocks noChangeAspect="1"/>
          </p:cNvPicPr>
          <p:nvPr/>
        </p:nvPicPr>
        <p:blipFill>
          <a:blip r:embed="rId3"/>
          <a:stretch>
            <a:fillRect/>
          </a:stretch>
        </p:blipFill>
        <p:spPr>
          <a:xfrm>
            <a:off x="449216" y="1582994"/>
            <a:ext cx="3667479" cy="3241667"/>
          </a:xfrm>
          <a:prstGeom prst="rect">
            <a:avLst/>
          </a:prstGeom>
        </p:spPr>
      </p:pic>
    </p:spTree>
    <p:extLst>
      <p:ext uri="{BB962C8B-B14F-4D97-AF65-F5344CB8AC3E}">
        <p14:creationId xmlns:p14="http://schemas.microsoft.com/office/powerpoint/2010/main" val="19225128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11- RC Lab</a:t>
            </a:r>
          </a:p>
        </p:txBody>
      </p:sp>
      <p:pic>
        <p:nvPicPr>
          <p:cNvPr id="3" name="Picture 2"/>
          <p:cNvPicPr>
            <a:picLocks noChangeAspect="1"/>
          </p:cNvPicPr>
          <p:nvPr/>
        </p:nvPicPr>
        <p:blipFill>
          <a:blip r:embed="rId2"/>
          <a:stretch>
            <a:fillRect/>
          </a:stretch>
        </p:blipFill>
        <p:spPr>
          <a:xfrm>
            <a:off x="2014489" y="1270000"/>
            <a:ext cx="5087523" cy="5043538"/>
          </a:xfrm>
          <a:prstGeom prst="rect">
            <a:avLst/>
          </a:prstGeom>
        </p:spPr>
      </p:pic>
    </p:spTree>
    <p:extLst>
      <p:ext uri="{BB962C8B-B14F-4D97-AF65-F5344CB8AC3E}">
        <p14:creationId xmlns:p14="http://schemas.microsoft.com/office/powerpoint/2010/main" val="302597943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11- Multisim</a:t>
            </a:r>
          </a:p>
        </p:txBody>
      </p:sp>
      <p:pic>
        <p:nvPicPr>
          <p:cNvPr id="4" name="Picture 3"/>
          <p:cNvPicPr>
            <a:picLocks noChangeAspect="1"/>
          </p:cNvPicPr>
          <p:nvPr/>
        </p:nvPicPr>
        <p:blipFill>
          <a:blip r:embed="rId2"/>
          <a:stretch>
            <a:fillRect/>
          </a:stretch>
        </p:blipFill>
        <p:spPr>
          <a:xfrm>
            <a:off x="4763883" y="3716593"/>
            <a:ext cx="5366687" cy="2128530"/>
          </a:xfrm>
          <a:prstGeom prst="rect">
            <a:avLst/>
          </a:prstGeom>
        </p:spPr>
      </p:pic>
      <p:pic>
        <p:nvPicPr>
          <p:cNvPr id="5" name="Picture 4"/>
          <p:cNvPicPr>
            <a:picLocks noChangeAspect="1"/>
          </p:cNvPicPr>
          <p:nvPr/>
        </p:nvPicPr>
        <p:blipFill>
          <a:blip r:embed="rId3"/>
          <a:stretch>
            <a:fillRect/>
          </a:stretch>
        </p:blipFill>
        <p:spPr>
          <a:xfrm>
            <a:off x="343668" y="1350993"/>
            <a:ext cx="4297158" cy="2690853"/>
          </a:xfrm>
          <a:prstGeom prst="rect">
            <a:avLst/>
          </a:prstGeom>
        </p:spPr>
      </p:pic>
    </p:spTree>
    <p:extLst>
      <p:ext uri="{BB962C8B-B14F-4D97-AF65-F5344CB8AC3E}">
        <p14:creationId xmlns:p14="http://schemas.microsoft.com/office/powerpoint/2010/main" val="36256692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11 Observations</a:t>
            </a:r>
          </a:p>
        </p:txBody>
      </p:sp>
      <p:sp>
        <p:nvSpPr>
          <p:cNvPr id="3" name="Content Placeholder 2"/>
          <p:cNvSpPr>
            <a:spLocks noGrp="1"/>
          </p:cNvSpPr>
          <p:nvPr>
            <p:ph idx="1"/>
          </p:nvPr>
        </p:nvSpPr>
        <p:spPr/>
        <p:txBody>
          <a:bodyPr/>
          <a:lstStyle/>
          <a:p>
            <a:pPr>
              <a:lnSpc>
                <a:spcPct val="200000"/>
              </a:lnSpc>
            </a:pPr>
            <a:r>
              <a:rPr lang="en-US" dirty="0"/>
              <a:t>This lab was a little difficult because when we measured using the ohmmeter, we sometimes wouldn’t get the right numbers even though everything was connected right and we were measuring right. The oscilloscope was getting the right measurements though. We both thought that the oscilloscope was easy to use once we knew what everything did. </a:t>
            </a:r>
          </a:p>
        </p:txBody>
      </p:sp>
    </p:spTree>
    <p:extLst>
      <p:ext uri="{BB962C8B-B14F-4D97-AF65-F5344CB8AC3E}">
        <p14:creationId xmlns:p14="http://schemas.microsoft.com/office/powerpoint/2010/main" val="188096742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12- Series/Parallel Inductors</a:t>
            </a:r>
          </a:p>
        </p:txBody>
      </p:sp>
      <p:pic>
        <p:nvPicPr>
          <p:cNvPr id="5" name="Picture 4"/>
          <p:cNvPicPr>
            <a:picLocks noChangeAspect="1"/>
          </p:cNvPicPr>
          <p:nvPr/>
        </p:nvPicPr>
        <p:blipFill>
          <a:blip r:embed="rId2"/>
          <a:stretch>
            <a:fillRect/>
          </a:stretch>
        </p:blipFill>
        <p:spPr>
          <a:xfrm>
            <a:off x="6407304" y="1440365"/>
            <a:ext cx="2866698" cy="4081163"/>
          </a:xfrm>
          <a:prstGeom prst="rect">
            <a:avLst/>
          </a:prstGeom>
        </p:spPr>
      </p:pic>
      <p:pic>
        <p:nvPicPr>
          <p:cNvPr id="3" name="Picture 2"/>
          <p:cNvPicPr>
            <a:picLocks noChangeAspect="1"/>
          </p:cNvPicPr>
          <p:nvPr/>
        </p:nvPicPr>
        <p:blipFill>
          <a:blip r:embed="rId3"/>
          <a:stretch>
            <a:fillRect/>
          </a:stretch>
        </p:blipFill>
        <p:spPr>
          <a:xfrm>
            <a:off x="630078" y="1744203"/>
            <a:ext cx="4345590" cy="3195727"/>
          </a:xfrm>
          <a:prstGeom prst="rect">
            <a:avLst/>
          </a:prstGeom>
        </p:spPr>
      </p:pic>
    </p:spTree>
    <p:extLst>
      <p:ext uri="{BB962C8B-B14F-4D97-AF65-F5344CB8AC3E}">
        <p14:creationId xmlns:p14="http://schemas.microsoft.com/office/powerpoint/2010/main" val="3968571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2- Reading and Sorting Resistors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50038674"/>
              </p:ext>
            </p:extLst>
          </p:nvPr>
        </p:nvGraphicFramePr>
        <p:xfrm>
          <a:off x="456676" y="1603512"/>
          <a:ext cx="9037984" cy="3684096"/>
        </p:xfrm>
        <a:graphic>
          <a:graphicData uri="http://schemas.openxmlformats.org/drawingml/2006/table">
            <a:tbl>
              <a:tblPr>
                <a:tableStyleId>{5C22544A-7EE6-4342-B048-85BDC9FD1C3A}</a:tableStyleId>
              </a:tblPr>
              <a:tblGrid>
                <a:gridCol w="1390112">
                  <a:extLst>
                    <a:ext uri="{9D8B030D-6E8A-4147-A177-3AD203B41FA5}">
                      <a16:colId xmlns:a16="http://schemas.microsoft.com/office/drawing/2014/main" xmlns="" val="2099114132"/>
                    </a:ext>
                  </a:extLst>
                </a:gridCol>
                <a:gridCol w="863760">
                  <a:extLst>
                    <a:ext uri="{9D8B030D-6E8A-4147-A177-3AD203B41FA5}">
                      <a16:colId xmlns:a16="http://schemas.microsoft.com/office/drawing/2014/main" xmlns="" val="4094163461"/>
                    </a:ext>
                  </a:extLst>
                </a:gridCol>
                <a:gridCol w="1547568">
                  <a:extLst>
                    <a:ext uri="{9D8B030D-6E8A-4147-A177-3AD203B41FA5}">
                      <a16:colId xmlns:a16="http://schemas.microsoft.com/office/drawing/2014/main" xmlns="" val="1374338388"/>
                    </a:ext>
                  </a:extLst>
                </a:gridCol>
                <a:gridCol w="917744">
                  <a:extLst>
                    <a:ext uri="{9D8B030D-6E8A-4147-A177-3AD203B41FA5}">
                      <a16:colId xmlns:a16="http://schemas.microsoft.com/office/drawing/2014/main" xmlns="" val="3492427049"/>
                    </a:ext>
                  </a:extLst>
                </a:gridCol>
                <a:gridCol w="863760">
                  <a:extLst>
                    <a:ext uri="{9D8B030D-6E8A-4147-A177-3AD203B41FA5}">
                      <a16:colId xmlns:a16="http://schemas.microsoft.com/office/drawing/2014/main" xmlns="" val="2136615772"/>
                    </a:ext>
                  </a:extLst>
                </a:gridCol>
                <a:gridCol w="863760">
                  <a:extLst>
                    <a:ext uri="{9D8B030D-6E8A-4147-A177-3AD203B41FA5}">
                      <a16:colId xmlns:a16="http://schemas.microsoft.com/office/drawing/2014/main" xmlns="" val="535541524"/>
                    </a:ext>
                  </a:extLst>
                </a:gridCol>
                <a:gridCol w="863760">
                  <a:extLst>
                    <a:ext uri="{9D8B030D-6E8A-4147-A177-3AD203B41FA5}">
                      <a16:colId xmlns:a16="http://schemas.microsoft.com/office/drawing/2014/main" xmlns="" val="267655733"/>
                    </a:ext>
                  </a:extLst>
                </a:gridCol>
                <a:gridCol w="863760">
                  <a:extLst>
                    <a:ext uri="{9D8B030D-6E8A-4147-A177-3AD203B41FA5}">
                      <a16:colId xmlns:a16="http://schemas.microsoft.com/office/drawing/2014/main" xmlns="" val="1042801427"/>
                    </a:ext>
                  </a:extLst>
                </a:gridCol>
                <a:gridCol w="863760">
                  <a:extLst>
                    <a:ext uri="{9D8B030D-6E8A-4147-A177-3AD203B41FA5}">
                      <a16:colId xmlns:a16="http://schemas.microsoft.com/office/drawing/2014/main" xmlns="" val="3745757747"/>
                    </a:ext>
                  </a:extLst>
                </a:gridCol>
              </a:tblGrid>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Number</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Tolerance ( ± 5%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Measured</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High</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Low</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Too High</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Too Low</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4658832"/>
                  </a:ext>
                </a:extLst>
              </a:tr>
              <a:tr h="230256">
                <a:tc>
                  <a:txBody>
                    <a:bodyPr/>
                    <a:lstStyle/>
                    <a:p>
                      <a:pPr algn="l" fontAlgn="b"/>
                      <a:r>
                        <a:rPr lang="en-US" sz="1100" u="none" strike="noStrike">
                          <a:effectLst/>
                        </a:rPr>
                        <a:t>Resistor (ohms)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98.07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OK</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899196334"/>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216.08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231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209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812803670"/>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0.05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322.21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346.5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356835516"/>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470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463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493.5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446.5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946442231"/>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976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1050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950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31525298"/>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2200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2155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2310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2090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204957693"/>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3287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3465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707289014"/>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4700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4600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4935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4465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642546657"/>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9878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10500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9500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665489213"/>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22000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21609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23100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20900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56669790"/>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32958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34650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313350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FALSE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909137699"/>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47000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45890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49350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44650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389282249"/>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993600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105000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95000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FALSE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05479511"/>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1000000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9824000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1050000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950000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FALSE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OK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448107236"/>
                  </a:ext>
                </a:extLst>
              </a:tr>
              <a:tr h="23025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10000000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0.05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99500000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10500000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9500000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FALSE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TRUE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OK</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713798212"/>
                  </a:ext>
                </a:extLst>
              </a:tr>
            </a:tbl>
          </a:graphicData>
        </a:graphic>
      </p:graphicFrame>
    </p:spTree>
    <p:extLst>
      <p:ext uri="{BB962C8B-B14F-4D97-AF65-F5344CB8AC3E}">
        <p14:creationId xmlns:p14="http://schemas.microsoft.com/office/powerpoint/2010/main" val="358015933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12- Series/Parallel Inductors</a:t>
            </a:r>
          </a:p>
        </p:txBody>
      </p:sp>
      <p:pic>
        <p:nvPicPr>
          <p:cNvPr id="5" name="Picture 4"/>
          <p:cNvPicPr>
            <a:picLocks noChangeAspect="1"/>
          </p:cNvPicPr>
          <p:nvPr/>
        </p:nvPicPr>
        <p:blipFill>
          <a:blip r:embed="rId2"/>
          <a:stretch>
            <a:fillRect/>
          </a:stretch>
        </p:blipFill>
        <p:spPr>
          <a:xfrm>
            <a:off x="4657524" y="4000422"/>
            <a:ext cx="5193895" cy="1895972"/>
          </a:xfrm>
          <a:prstGeom prst="rect">
            <a:avLst/>
          </a:prstGeom>
        </p:spPr>
      </p:pic>
      <p:pic>
        <p:nvPicPr>
          <p:cNvPr id="3" name="Picture 2"/>
          <p:cNvPicPr>
            <a:picLocks noChangeAspect="1"/>
          </p:cNvPicPr>
          <p:nvPr/>
        </p:nvPicPr>
        <p:blipFill>
          <a:blip r:embed="rId3"/>
          <a:stretch>
            <a:fillRect/>
          </a:stretch>
        </p:blipFill>
        <p:spPr>
          <a:xfrm>
            <a:off x="188610" y="1638156"/>
            <a:ext cx="5081481" cy="3494574"/>
          </a:xfrm>
          <a:prstGeom prst="rect">
            <a:avLst/>
          </a:prstGeom>
        </p:spPr>
      </p:pic>
    </p:spTree>
    <p:extLst>
      <p:ext uri="{BB962C8B-B14F-4D97-AF65-F5344CB8AC3E}">
        <p14:creationId xmlns:p14="http://schemas.microsoft.com/office/powerpoint/2010/main" val="23904321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12- Multisim</a:t>
            </a:r>
          </a:p>
        </p:txBody>
      </p:sp>
      <p:pic>
        <p:nvPicPr>
          <p:cNvPr id="4" name="Picture 3"/>
          <p:cNvPicPr>
            <a:picLocks noChangeAspect="1"/>
          </p:cNvPicPr>
          <p:nvPr/>
        </p:nvPicPr>
        <p:blipFill>
          <a:blip r:embed="rId2"/>
          <a:stretch>
            <a:fillRect/>
          </a:stretch>
        </p:blipFill>
        <p:spPr>
          <a:xfrm>
            <a:off x="677334" y="1559642"/>
            <a:ext cx="3114675" cy="4191000"/>
          </a:xfrm>
          <a:prstGeom prst="rect">
            <a:avLst/>
          </a:prstGeom>
        </p:spPr>
      </p:pic>
      <p:pic>
        <p:nvPicPr>
          <p:cNvPr id="5" name="Picture 4"/>
          <p:cNvPicPr>
            <a:picLocks noChangeAspect="1"/>
          </p:cNvPicPr>
          <p:nvPr/>
        </p:nvPicPr>
        <p:blipFill>
          <a:blip r:embed="rId3"/>
          <a:stretch>
            <a:fillRect/>
          </a:stretch>
        </p:blipFill>
        <p:spPr>
          <a:xfrm>
            <a:off x="4844230" y="1401404"/>
            <a:ext cx="4076700" cy="4133850"/>
          </a:xfrm>
          <a:prstGeom prst="rect">
            <a:avLst/>
          </a:prstGeom>
        </p:spPr>
      </p:pic>
    </p:spTree>
    <p:extLst>
      <p:ext uri="{BB962C8B-B14F-4D97-AF65-F5344CB8AC3E}">
        <p14:creationId xmlns:p14="http://schemas.microsoft.com/office/powerpoint/2010/main" val="398376578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12- Multisim</a:t>
            </a:r>
          </a:p>
        </p:txBody>
      </p:sp>
      <p:pic>
        <p:nvPicPr>
          <p:cNvPr id="5" name="Picture 4"/>
          <p:cNvPicPr>
            <a:picLocks noChangeAspect="1"/>
          </p:cNvPicPr>
          <p:nvPr/>
        </p:nvPicPr>
        <p:blipFill>
          <a:blip r:embed="rId2"/>
          <a:stretch>
            <a:fillRect/>
          </a:stretch>
        </p:blipFill>
        <p:spPr>
          <a:xfrm>
            <a:off x="677334" y="1754904"/>
            <a:ext cx="1685925" cy="3190875"/>
          </a:xfrm>
          <a:prstGeom prst="rect">
            <a:avLst/>
          </a:prstGeom>
        </p:spPr>
      </p:pic>
      <p:pic>
        <p:nvPicPr>
          <p:cNvPr id="6" name="Picture 5"/>
          <p:cNvPicPr>
            <a:picLocks noChangeAspect="1"/>
          </p:cNvPicPr>
          <p:nvPr/>
        </p:nvPicPr>
        <p:blipFill>
          <a:blip r:embed="rId3"/>
          <a:stretch>
            <a:fillRect/>
          </a:stretch>
        </p:blipFill>
        <p:spPr>
          <a:xfrm>
            <a:off x="3351110" y="1754903"/>
            <a:ext cx="2028825" cy="3190875"/>
          </a:xfrm>
          <a:prstGeom prst="rect">
            <a:avLst/>
          </a:prstGeom>
        </p:spPr>
      </p:pic>
      <p:pic>
        <p:nvPicPr>
          <p:cNvPr id="7" name="Picture 6"/>
          <p:cNvPicPr>
            <a:picLocks noChangeAspect="1"/>
          </p:cNvPicPr>
          <p:nvPr/>
        </p:nvPicPr>
        <p:blipFill>
          <a:blip r:embed="rId4"/>
          <a:stretch>
            <a:fillRect/>
          </a:stretch>
        </p:blipFill>
        <p:spPr>
          <a:xfrm>
            <a:off x="6317318" y="1673940"/>
            <a:ext cx="2019300" cy="3352800"/>
          </a:xfrm>
          <a:prstGeom prst="rect">
            <a:avLst/>
          </a:prstGeom>
        </p:spPr>
      </p:pic>
    </p:spTree>
    <p:extLst>
      <p:ext uri="{BB962C8B-B14F-4D97-AF65-F5344CB8AC3E}">
        <p14:creationId xmlns:p14="http://schemas.microsoft.com/office/powerpoint/2010/main" val="12417839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12 Observations</a:t>
            </a:r>
          </a:p>
        </p:txBody>
      </p:sp>
      <p:sp>
        <p:nvSpPr>
          <p:cNvPr id="3" name="Content Placeholder 2"/>
          <p:cNvSpPr>
            <a:spLocks noGrp="1"/>
          </p:cNvSpPr>
          <p:nvPr>
            <p:ph idx="1"/>
          </p:nvPr>
        </p:nvSpPr>
        <p:spPr/>
        <p:txBody>
          <a:bodyPr/>
          <a:lstStyle/>
          <a:p>
            <a:pPr>
              <a:lnSpc>
                <a:spcPct val="200000"/>
              </a:lnSpc>
            </a:pPr>
            <a:r>
              <a:rPr lang="en-US" dirty="0"/>
              <a:t>This lab introduced inductors in series and parallel. Getting their totals, like find the total resistance in a series resistor circuit, was quite easy because you can simple add each of the their values together to get their total. They are similar to resistor circuits in that aspect. They follow the same rules with parallel circuits as resistor parallel circuits as well. </a:t>
            </a:r>
          </a:p>
        </p:txBody>
      </p:sp>
    </p:spTree>
    <p:extLst>
      <p:ext uri="{BB962C8B-B14F-4D97-AF65-F5344CB8AC3E}">
        <p14:creationId xmlns:p14="http://schemas.microsoft.com/office/powerpoint/2010/main" val="198207021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13- RL Lab</a:t>
            </a:r>
          </a:p>
        </p:txBody>
      </p:sp>
      <p:pic>
        <p:nvPicPr>
          <p:cNvPr id="5" name="Picture 4"/>
          <p:cNvPicPr>
            <a:picLocks noChangeAspect="1"/>
          </p:cNvPicPr>
          <p:nvPr/>
        </p:nvPicPr>
        <p:blipFill>
          <a:blip r:embed="rId2"/>
          <a:stretch>
            <a:fillRect/>
          </a:stretch>
        </p:blipFill>
        <p:spPr>
          <a:xfrm>
            <a:off x="5319809" y="1613913"/>
            <a:ext cx="4287516" cy="3261667"/>
          </a:xfrm>
          <a:prstGeom prst="rect">
            <a:avLst/>
          </a:prstGeom>
        </p:spPr>
      </p:pic>
      <p:pic>
        <p:nvPicPr>
          <p:cNvPr id="6" name="Picture 5"/>
          <p:cNvPicPr>
            <a:picLocks noChangeAspect="1"/>
          </p:cNvPicPr>
          <p:nvPr/>
        </p:nvPicPr>
        <p:blipFill>
          <a:blip r:embed="rId3"/>
          <a:stretch>
            <a:fillRect/>
          </a:stretch>
        </p:blipFill>
        <p:spPr>
          <a:xfrm>
            <a:off x="455714" y="1710587"/>
            <a:ext cx="3683667" cy="3269772"/>
          </a:xfrm>
          <a:prstGeom prst="rect">
            <a:avLst/>
          </a:prstGeom>
        </p:spPr>
      </p:pic>
    </p:spTree>
    <p:extLst>
      <p:ext uri="{BB962C8B-B14F-4D97-AF65-F5344CB8AC3E}">
        <p14:creationId xmlns:p14="http://schemas.microsoft.com/office/powerpoint/2010/main" val="20127108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13- RL Lab</a:t>
            </a:r>
          </a:p>
        </p:txBody>
      </p:sp>
      <p:pic>
        <p:nvPicPr>
          <p:cNvPr id="5" name="Picture 4"/>
          <p:cNvPicPr>
            <a:picLocks noChangeAspect="1"/>
          </p:cNvPicPr>
          <p:nvPr/>
        </p:nvPicPr>
        <p:blipFill>
          <a:blip r:embed="rId2"/>
          <a:stretch>
            <a:fillRect/>
          </a:stretch>
        </p:blipFill>
        <p:spPr>
          <a:xfrm>
            <a:off x="1916167" y="1376516"/>
            <a:ext cx="5153683" cy="4871493"/>
          </a:xfrm>
          <a:prstGeom prst="rect">
            <a:avLst/>
          </a:prstGeom>
        </p:spPr>
      </p:pic>
    </p:spTree>
    <p:extLst>
      <p:ext uri="{BB962C8B-B14F-4D97-AF65-F5344CB8AC3E}">
        <p14:creationId xmlns:p14="http://schemas.microsoft.com/office/powerpoint/2010/main" val="10532665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13- Multisim</a:t>
            </a:r>
          </a:p>
        </p:txBody>
      </p:sp>
      <p:pic>
        <p:nvPicPr>
          <p:cNvPr id="4" name="Picture 3"/>
          <p:cNvPicPr>
            <a:picLocks noChangeAspect="1"/>
          </p:cNvPicPr>
          <p:nvPr/>
        </p:nvPicPr>
        <p:blipFill>
          <a:blip r:embed="rId2"/>
          <a:stretch>
            <a:fillRect/>
          </a:stretch>
        </p:blipFill>
        <p:spPr>
          <a:xfrm>
            <a:off x="502059" y="1930400"/>
            <a:ext cx="2476500" cy="2752725"/>
          </a:xfrm>
          <a:prstGeom prst="rect">
            <a:avLst/>
          </a:prstGeom>
        </p:spPr>
      </p:pic>
      <p:pic>
        <p:nvPicPr>
          <p:cNvPr id="5" name="Picture 4"/>
          <p:cNvPicPr>
            <a:picLocks noChangeAspect="1"/>
          </p:cNvPicPr>
          <p:nvPr/>
        </p:nvPicPr>
        <p:blipFill>
          <a:blip r:embed="rId3"/>
          <a:stretch>
            <a:fillRect/>
          </a:stretch>
        </p:blipFill>
        <p:spPr>
          <a:xfrm>
            <a:off x="3545005" y="2053968"/>
            <a:ext cx="2533650" cy="2466975"/>
          </a:xfrm>
          <a:prstGeom prst="rect">
            <a:avLst/>
          </a:prstGeom>
        </p:spPr>
      </p:pic>
      <p:pic>
        <p:nvPicPr>
          <p:cNvPr id="6" name="Picture 5"/>
          <p:cNvPicPr>
            <a:picLocks noChangeAspect="1"/>
          </p:cNvPicPr>
          <p:nvPr/>
        </p:nvPicPr>
        <p:blipFill>
          <a:blip r:embed="rId4"/>
          <a:stretch>
            <a:fillRect/>
          </a:stretch>
        </p:blipFill>
        <p:spPr>
          <a:xfrm>
            <a:off x="6645101" y="2120643"/>
            <a:ext cx="2628900" cy="2400300"/>
          </a:xfrm>
          <a:prstGeom prst="rect">
            <a:avLst/>
          </a:prstGeom>
        </p:spPr>
      </p:pic>
    </p:spTree>
    <p:extLst>
      <p:ext uri="{BB962C8B-B14F-4D97-AF65-F5344CB8AC3E}">
        <p14:creationId xmlns:p14="http://schemas.microsoft.com/office/powerpoint/2010/main" val="3221558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13 Observations</a:t>
            </a:r>
          </a:p>
        </p:txBody>
      </p:sp>
      <p:sp>
        <p:nvSpPr>
          <p:cNvPr id="3" name="Content Placeholder 2"/>
          <p:cNvSpPr>
            <a:spLocks noGrp="1"/>
          </p:cNvSpPr>
          <p:nvPr>
            <p:ph idx="1"/>
          </p:nvPr>
        </p:nvSpPr>
        <p:spPr/>
        <p:txBody>
          <a:bodyPr/>
          <a:lstStyle/>
          <a:p>
            <a:pPr>
              <a:lnSpc>
                <a:spcPct val="200000"/>
              </a:lnSpc>
            </a:pPr>
            <a:r>
              <a:rPr lang="en-US" dirty="0"/>
              <a:t>This lab had the same issues as lab 11 with measuring with the ohmmeter. We would sometimes get the right values but for the most part, we had to read the values only from the oscilloscope. </a:t>
            </a:r>
          </a:p>
        </p:txBody>
      </p:sp>
    </p:spTree>
    <p:extLst>
      <p:ext uri="{BB962C8B-B14F-4D97-AF65-F5344CB8AC3E}">
        <p14:creationId xmlns:p14="http://schemas.microsoft.com/office/powerpoint/2010/main" val="16588996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2 Observations</a:t>
            </a:r>
          </a:p>
        </p:txBody>
      </p:sp>
      <p:sp>
        <p:nvSpPr>
          <p:cNvPr id="3" name="Content Placeholder 2"/>
          <p:cNvSpPr>
            <a:spLocks noGrp="1"/>
          </p:cNvSpPr>
          <p:nvPr>
            <p:ph idx="1"/>
          </p:nvPr>
        </p:nvSpPr>
        <p:spPr/>
        <p:txBody>
          <a:bodyPr/>
          <a:lstStyle/>
          <a:p>
            <a:pPr>
              <a:lnSpc>
                <a:spcPct val="200000"/>
              </a:lnSpc>
            </a:pPr>
            <a:r>
              <a:rPr lang="en-US" dirty="0"/>
              <a:t>Lab 2 was to practice reading the color bands on resistors and measuring them afterwards to make sure we were correct. This lab resembles the first lab but now that we know how to measure them and use their tolerances, we can now apply that knowledge with reading other resisters without measuring them but by simple looking at them.</a:t>
            </a:r>
          </a:p>
        </p:txBody>
      </p:sp>
    </p:spTree>
    <p:extLst>
      <p:ext uri="{BB962C8B-B14F-4D97-AF65-F5344CB8AC3E}">
        <p14:creationId xmlns:p14="http://schemas.microsoft.com/office/powerpoint/2010/main" val="2606367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3- Series Resistors</a:t>
            </a:r>
          </a:p>
        </p:txBody>
      </p:sp>
      <p:pic>
        <p:nvPicPr>
          <p:cNvPr id="4" name="Picture 3"/>
          <p:cNvPicPr>
            <a:picLocks noChangeAspect="1"/>
          </p:cNvPicPr>
          <p:nvPr/>
        </p:nvPicPr>
        <p:blipFill>
          <a:blip r:embed="rId2"/>
          <a:stretch>
            <a:fillRect/>
          </a:stretch>
        </p:blipFill>
        <p:spPr>
          <a:xfrm>
            <a:off x="452793" y="1389330"/>
            <a:ext cx="3761398" cy="3565806"/>
          </a:xfrm>
          <a:prstGeom prst="rect">
            <a:avLst/>
          </a:prstGeom>
        </p:spPr>
      </p:pic>
      <p:pic>
        <p:nvPicPr>
          <p:cNvPr id="6" name="Picture 5"/>
          <p:cNvPicPr>
            <a:picLocks noChangeAspect="1"/>
          </p:cNvPicPr>
          <p:nvPr/>
        </p:nvPicPr>
        <p:blipFill>
          <a:blip r:embed="rId3"/>
          <a:stretch>
            <a:fillRect/>
          </a:stretch>
        </p:blipFill>
        <p:spPr>
          <a:xfrm>
            <a:off x="4581058" y="1930400"/>
            <a:ext cx="4072612" cy="3461108"/>
          </a:xfrm>
          <a:prstGeom prst="rect">
            <a:avLst/>
          </a:prstGeom>
        </p:spPr>
      </p:pic>
    </p:spTree>
    <p:extLst>
      <p:ext uri="{BB962C8B-B14F-4D97-AF65-F5344CB8AC3E}">
        <p14:creationId xmlns:p14="http://schemas.microsoft.com/office/powerpoint/2010/main" val="160273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3- Series Resistors</a:t>
            </a:r>
          </a:p>
        </p:txBody>
      </p:sp>
      <p:pic>
        <p:nvPicPr>
          <p:cNvPr id="4" name="Picture 3"/>
          <p:cNvPicPr>
            <a:picLocks noChangeAspect="1"/>
          </p:cNvPicPr>
          <p:nvPr/>
        </p:nvPicPr>
        <p:blipFill>
          <a:blip r:embed="rId2"/>
          <a:stretch>
            <a:fillRect/>
          </a:stretch>
        </p:blipFill>
        <p:spPr>
          <a:xfrm>
            <a:off x="208371" y="2252809"/>
            <a:ext cx="4029805" cy="3139712"/>
          </a:xfrm>
          <a:prstGeom prst="rect">
            <a:avLst/>
          </a:prstGeom>
        </p:spPr>
      </p:pic>
      <p:pic>
        <p:nvPicPr>
          <p:cNvPr id="5" name="Picture 4"/>
          <p:cNvPicPr>
            <a:picLocks noChangeAspect="1"/>
          </p:cNvPicPr>
          <p:nvPr/>
        </p:nvPicPr>
        <p:blipFill>
          <a:blip r:embed="rId3"/>
          <a:stretch>
            <a:fillRect/>
          </a:stretch>
        </p:blipFill>
        <p:spPr>
          <a:xfrm>
            <a:off x="4662483" y="2252809"/>
            <a:ext cx="5091118" cy="3698548"/>
          </a:xfrm>
          <a:prstGeom prst="rect">
            <a:avLst/>
          </a:prstGeom>
        </p:spPr>
      </p:pic>
    </p:spTree>
    <p:extLst>
      <p:ext uri="{BB962C8B-B14F-4D97-AF65-F5344CB8AC3E}">
        <p14:creationId xmlns:p14="http://schemas.microsoft.com/office/powerpoint/2010/main" val="39326910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3</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2183303"/>
              </p:ext>
            </p:extLst>
          </p:nvPr>
        </p:nvGraphicFramePr>
        <p:xfrm>
          <a:off x="1133060" y="1930400"/>
          <a:ext cx="7354957" cy="3419064"/>
        </p:xfrm>
        <a:graphic>
          <a:graphicData uri="http://schemas.openxmlformats.org/drawingml/2006/table">
            <a:tbl>
              <a:tblPr>
                <a:tableStyleId>{5C22544A-7EE6-4342-B048-85BDC9FD1C3A}</a:tableStyleId>
              </a:tblPr>
              <a:tblGrid>
                <a:gridCol w="2256937">
                  <a:extLst>
                    <a:ext uri="{9D8B030D-6E8A-4147-A177-3AD203B41FA5}">
                      <a16:colId xmlns:a16="http://schemas.microsoft.com/office/drawing/2014/main" xmlns="" val="2979796931"/>
                    </a:ext>
                  </a:extLst>
                </a:gridCol>
                <a:gridCol w="1274505">
                  <a:extLst>
                    <a:ext uri="{9D8B030D-6E8A-4147-A177-3AD203B41FA5}">
                      <a16:colId xmlns:a16="http://schemas.microsoft.com/office/drawing/2014/main" xmlns="" val="1929057780"/>
                    </a:ext>
                  </a:extLst>
                </a:gridCol>
                <a:gridCol w="1274505">
                  <a:extLst>
                    <a:ext uri="{9D8B030D-6E8A-4147-A177-3AD203B41FA5}">
                      <a16:colId xmlns:a16="http://schemas.microsoft.com/office/drawing/2014/main" xmlns="" val="907384909"/>
                    </a:ext>
                  </a:extLst>
                </a:gridCol>
                <a:gridCol w="1274505">
                  <a:extLst>
                    <a:ext uri="{9D8B030D-6E8A-4147-A177-3AD203B41FA5}">
                      <a16:colId xmlns:a16="http://schemas.microsoft.com/office/drawing/2014/main" xmlns="" val="584710212"/>
                    </a:ext>
                  </a:extLst>
                </a:gridCol>
                <a:gridCol w="1274505">
                  <a:extLst>
                    <a:ext uri="{9D8B030D-6E8A-4147-A177-3AD203B41FA5}">
                      <a16:colId xmlns:a16="http://schemas.microsoft.com/office/drawing/2014/main" xmlns="" val="4174064133"/>
                    </a:ext>
                  </a:extLst>
                </a:gridCol>
              </a:tblGrid>
              <a:tr h="427383">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RT</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831731248"/>
                  </a:ext>
                </a:extLst>
              </a:tr>
              <a:tr h="427383">
                <a:tc>
                  <a:txBody>
                    <a:bodyPr/>
                    <a:lstStyle/>
                    <a:p>
                      <a:pPr algn="l" fontAlgn="b"/>
                      <a:r>
                        <a:rPr lang="en-US" sz="1100" u="none" strike="noStrike">
                          <a:effectLst/>
                        </a:rPr>
                        <a:t>Measured Values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9.7k</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2.19k</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4.6k</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16.49k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222510377"/>
                  </a:ext>
                </a:extLst>
              </a:tr>
              <a:tr h="427383">
                <a:tc>
                  <a:txBody>
                    <a:bodyPr/>
                    <a:lstStyle/>
                    <a:p>
                      <a:pPr algn="l" fontAlgn="b"/>
                      <a:r>
                        <a:rPr lang="en-US" sz="1100" u="none" strike="noStrike">
                          <a:effectLst/>
                        </a:rPr>
                        <a:t>Calculated</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10k</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2.2k</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4.7k</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16.9k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849505367"/>
                  </a:ext>
                </a:extLst>
              </a:tr>
              <a:tr h="427383">
                <a:tc>
                  <a:txBody>
                    <a:bodyPr/>
                    <a:lstStyle/>
                    <a:p>
                      <a:pPr algn="l" fontAlgn="b"/>
                      <a:r>
                        <a:rPr lang="en-US" sz="1100" u="none" strike="noStrike">
                          <a:effectLst/>
                        </a:rPr>
                        <a:t>simulated</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10k</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2.2k</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4.7k</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16.9k</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994607633"/>
                  </a:ext>
                </a:extLst>
              </a:tr>
              <a:tr h="427383">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IT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VA</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VB</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346480713"/>
                  </a:ext>
                </a:extLst>
              </a:tr>
              <a:tr h="427383">
                <a:tc>
                  <a:txBody>
                    <a:bodyPr/>
                    <a:lstStyle/>
                    <a:p>
                      <a:pPr algn="l" fontAlgn="b"/>
                      <a:r>
                        <a:rPr lang="en-US" sz="1100" u="none" strike="noStrike">
                          <a:effectLst/>
                        </a:rPr>
                        <a:t>Measured Value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0.545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436054309"/>
                  </a:ext>
                </a:extLst>
              </a:tr>
              <a:tr h="427383">
                <a:tc>
                  <a:txBody>
                    <a:bodyPr/>
                    <a:lstStyle/>
                    <a:p>
                      <a:pPr algn="l" fontAlgn="b"/>
                      <a:r>
                        <a:rPr lang="en-US" sz="1100" u="none" strike="noStrike">
                          <a:effectLst/>
                        </a:rPr>
                        <a:t>Calculated</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0.532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3.6708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2.5004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40241278"/>
                  </a:ext>
                </a:extLst>
              </a:tr>
              <a:tr h="427383">
                <a:tc>
                  <a:txBody>
                    <a:bodyPr/>
                    <a:lstStyle/>
                    <a:p>
                      <a:pPr algn="l" fontAlgn="b"/>
                      <a:r>
                        <a:rPr lang="en-US" sz="1100" u="none" strike="noStrike">
                          <a:effectLst/>
                        </a:rPr>
                        <a:t>simulated</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0.533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3.675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2.503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577208670"/>
                  </a:ext>
                </a:extLst>
              </a:tr>
            </a:tbl>
          </a:graphicData>
        </a:graphic>
      </p:graphicFrame>
    </p:spTree>
    <p:extLst>
      <p:ext uri="{BB962C8B-B14F-4D97-AF65-F5344CB8AC3E}">
        <p14:creationId xmlns:p14="http://schemas.microsoft.com/office/powerpoint/2010/main" val="3562477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3- Multisim</a:t>
            </a:r>
          </a:p>
        </p:txBody>
      </p:sp>
      <p:pic>
        <p:nvPicPr>
          <p:cNvPr id="4" name="Picture 3"/>
          <p:cNvPicPr>
            <a:picLocks noChangeAspect="1"/>
          </p:cNvPicPr>
          <p:nvPr/>
        </p:nvPicPr>
        <p:blipFill>
          <a:blip r:embed="rId2"/>
          <a:stretch>
            <a:fillRect/>
          </a:stretch>
        </p:blipFill>
        <p:spPr>
          <a:xfrm>
            <a:off x="677334" y="1270000"/>
            <a:ext cx="7858125" cy="4905375"/>
          </a:xfrm>
          <a:prstGeom prst="rect">
            <a:avLst/>
          </a:prstGeom>
        </p:spPr>
      </p:pic>
    </p:spTree>
    <p:extLst>
      <p:ext uri="{BB962C8B-B14F-4D97-AF65-F5344CB8AC3E}">
        <p14:creationId xmlns:p14="http://schemas.microsoft.com/office/powerpoint/2010/main" val="236665839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10635</TotalTime>
  <Words>1165</Words>
  <Application>Microsoft Office PowerPoint</Application>
  <PresentationFormat>Widescreen</PresentationFormat>
  <Paragraphs>271</Paragraphs>
  <Slides>47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Calibri</vt:lpstr>
      <vt:lpstr>Trebuchet MS</vt:lpstr>
      <vt:lpstr>Wingdings 3</vt:lpstr>
      <vt:lpstr>Facet</vt:lpstr>
      <vt:lpstr>Electronics Lab Notebook</vt:lpstr>
      <vt:lpstr>Lab 1- Resistor Variability </vt:lpstr>
      <vt:lpstr>Lab 1 Observations</vt:lpstr>
      <vt:lpstr>Lab 2- Reading and Sorting Resistors</vt:lpstr>
      <vt:lpstr>Lab 2 Observations</vt:lpstr>
      <vt:lpstr>Lab 3- Series Resistors</vt:lpstr>
      <vt:lpstr>Lab 3- Series Resistors</vt:lpstr>
      <vt:lpstr>Lab 3</vt:lpstr>
      <vt:lpstr>Lab 3- Multisim</vt:lpstr>
      <vt:lpstr>Lab 3 Observations</vt:lpstr>
      <vt:lpstr>Lab 4- Black Box Design Series Circuit </vt:lpstr>
      <vt:lpstr>Lab 4- Multisim</vt:lpstr>
      <vt:lpstr>Lab 4 Observations</vt:lpstr>
      <vt:lpstr>Lab 6- Black Box Design Parallel Circuit</vt:lpstr>
      <vt:lpstr>Lab 6- Multisim</vt:lpstr>
      <vt:lpstr>Lab 6 Observations</vt:lpstr>
      <vt:lpstr>Lab 7- Resistor Parallel Circuit </vt:lpstr>
      <vt:lpstr>Lab 7 Multisim</vt:lpstr>
      <vt:lpstr>Lab 7 Multisim</vt:lpstr>
      <vt:lpstr>Lab 7 Observations</vt:lpstr>
      <vt:lpstr>Lab 8- Black Box Design 3 Series and Parallel Mixed</vt:lpstr>
      <vt:lpstr>Lab 8- Multisim</vt:lpstr>
      <vt:lpstr>Lab 8 Observations</vt:lpstr>
      <vt:lpstr>Lab 9- Series/Parallel Resistors</vt:lpstr>
      <vt:lpstr>Lab 9- Series/Parallel Resistors</vt:lpstr>
      <vt:lpstr>Lab 9 Multisim</vt:lpstr>
      <vt:lpstr>Lab 9 Multisim</vt:lpstr>
      <vt:lpstr>Lab 9 Multisim</vt:lpstr>
      <vt:lpstr>Lab 9 Multisim</vt:lpstr>
      <vt:lpstr>Lab 9 Observations</vt:lpstr>
      <vt:lpstr>Lab 10- Series/Parallel Capacitors</vt:lpstr>
      <vt:lpstr>Lab 10- Series/Parallel Capacitors</vt:lpstr>
      <vt:lpstr>Lab 10- Multisim</vt:lpstr>
      <vt:lpstr>Lab 10 Observations</vt:lpstr>
      <vt:lpstr>Lab 11- RC Lab</vt:lpstr>
      <vt:lpstr>Lab 11- RC Lab</vt:lpstr>
      <vt:lpstr>Lab 11- Multisim</vt:lpstr>
      <vt:lpstr>Lab 11 Observations</vt:lpstr>
      <vt:lpstr>Lab 12- Series/Parallel Inductors</vt:lpstr>
      <vt:lpstr>Lab 12- Series/Parallel Inductors</vt:lpstr>
      <vt:lpstr>Lab 12- Multisim</vt:lpstr>
      <vt:lpstr>Lab 12- Multisim</vt:lpstr>
      <vt:lpstr>Lab 12 Observations</vt:lpstr>
      <vt:lpstr>Lab 13- RL Lab</vt:lpstr>
      <vt:lpstr>Lab 13- RL Lab</vt:lpstr>
      <vt:lpstr>Lab 13- Multisim</vt:lpstr>
      <vt:lpstr>Lab 13 Observations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Electronics Lab Notebook</dc:title>
  <dc:creator>cgreen02</dc:creator>
  <cp:lastModifiedBy>Cohlten Charles Green</cp:lastModifiedBy>
  <cp:revision>25</cp:revision>
  <dcterms:created xsi:type="dcterms:W3CDTF">2017-02-23T20:20:16Z</dcterms:created>
  <dcterms:modified xsi:type="dcterms:W3CDTF">2017-05-12T01:25:34Z</dcterms:modified>
</cp:coreProperties>
</file>